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5479" r:id="rId2"/>
  </p:sldMasterIdLst>
  <p:notesMasterIdLst>
    <p:notesMasterId r:id="rId19"/>
  </p:notesMasterIdLst>
  <p:handoutMasterIdLst>
    <p:handoutMasterId r:id="rId20"/>
  </p:handoutMasterIdLst>
  <p:sldIdLst>
    <p:sldId id="368" r:id="rId3"/>
    <p:sldId id="366" r:id="rId4"/>
    <p:sldId id="256" r:id="rId5"/>
    <p:sldId id="353" r:id="rId6"/>
    <p:sldId id="363" r:id="rId7"/>
    <p:sldId id="367" r:id="rId8"/>
    <p:sldId id="344" r:id="rId9"/>
    <p:sldId id="359" r:id="rId10"/>
    <p:sldId id="361" r:id="rId11"/>
    <p:sldId id="360" r:id="rId12"/>
    <p:sldId id="271" r:id="rId13"/>
    <p:sldId id="349" r:id="rId14"/>
    <p:sldId id="348" r:id="rId15"/>
    <p:sldId id="350" r:id="rId16"/>
    <p:sldId id="352" r:id="rId17"/>
    <p:sldId id="351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84C6A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17" autoAdjust="0"/>
  </p:normalViewPr>
  <p:slideViewPr>
    <p:cSldViewPr>
      <p:cViewPr varScale="1">
        <p:scale>
          <a:sx n="84" d="100"/>
          <a:sy n="84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A293A56-CD52-40EE-BB51-6FCF15DB90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13D94F2-D47E-4737-B80D-33273707DC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0A38ABC-BF85-4B43-A2D2-394418D3BD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4CBB80F-567F-417A-8AEA-BF85EFDFD0F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D69A2C4-CAE9-4627-86AD-CF4724E31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33167" units="1/cm"/>
          <inkml:channelProperty channel="Y" name="resolution" value="655.9959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03-14T18:46:18.7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11716 8414 512 0,'-41'0'0'0,"-2"0"0"16,-42-21 0-16,-20 21 0 15,20 0 0 1,-21-21 0-16,22 21 0 16,-1 0 0-16,0 0 0 15,-21 0 0 1,41 0 0-16,-20 0 0 15,3 0 0-15,-3 0 0 16,-23 0 0 0,46 0 0-16,-24 21 0 15,-19-21 0-15,42 21 0 16,-22 0 0 0,22-21 0-16,-23 22 0 15,23-1 0-15,0 0 0 16,-1 22 0-1,1-22 0-15,0 0 0 16,19 21 0-16,3 1 0 16,-2-22 0-1,1 21 0-15,0 0 0 16,20 1 0-16,1-21 0 16,-1 20 0-16,2 0 0 15,20 0 0 1,0-21 0-16,0 0 0 15,20 22 0 1,2-1 0-16,-1-21 0 16,1 1 0-16,20-2 0 15,0 2 0-15,1 0 0 16,20-2 0 0,-21 3 0-16,21-23 0 15,2 0 0-15,19 0 0 16,-21 0 0-1,22 0 0-15,0 0 0 16,0 19 0-16,-22-19 0 16,42-19 0-1,-19 19 0-15,-2 0 0 16,2 0 0-16,18 19 0 16,-18-38 0-1,20 19 0-15,-1 0 0 16,-19 0 0-16,20 0 0 15,-2-23 0 1,4 23 0-16,-4 0 0 16,4-20 0-16,-4 20 0 15,3 0 0 1,-2 0 0-16,2-22 0 16,-1 22 0-16,-1-22 0 15,22 22 0 1,-42 0 0-16,42-20 0 15,-43 20 0-15,23 0 0 16,-22-22 0-16,-1 1 0 16,0 21 0-1,-40-21 0-15,19 0 0 16,-21 0 0 0,-20-1 0-16,-2-20 0 15,1 0 0-15,-42 0 0 16,1 0 0-16,-2-1 0 15,-20 1 0 1,-21-22 0-16,-22 21 0 16,0-20 0-16,0-1 0 15,-20 22 0 1,-23-64 0-16,1 43 0 16,-22 21 0-1,-19 20 0-15,-1 22 0 16,-24-22 0-16,-18 44 0 15,-42 0 0-15,-3 40 0 16,-41 23 0 0,87-21 0-16,61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33167" units="1/cm"/>
          <inkml:channelProperty channel="Y" name="resolution" value="655.9959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03-14T18:47:24.2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11591 4305 512 0,'0'20'0'0,"20"-20"0"0,-20 0 0 16,43 22 0-16,-2-1 0 16,44-21 0-1,42 21 0-15,21-21 0 16,22 0 0-16,42 0 0 16,43 85 0-1,-23-85 0-15,43 0 0 16,22 21 0-16,21 0 0 15,-2 0 0 1,-19-21 0-16,22 42 0 16,-22-20 0-16,-1-2 0 15,-20 2 0-15,-24-1 0 16,-19 21 0 0,-21-42 0-16,-20 22 0 15,20 20 0-15,-212-42 0 16</inkml:trace>
  <inkml:trace contextRef="#ctx0" brushRef="#br0" timeOffset="441.32">12099 4177 512 0,'41'0'0'0,"22"-21"0"15,64 21 0-15,43-22 0 16,22 108 0 0,19-86 0-16,1 0 0 15,20 0 0-15,1 21 0 16,20 1 0-16,25-2 0 16,-3 2 0-1,-1 20 0-15,23-21 0 16,0 21 0-16,0 1 0 15,-23-1 0 1,24 0 0-16,-45 0 0 16,-20 0 0-16,-64 1 0 15,-83-22 0-15</inkml:trace>
  <inkml:trace contextRef="#ctx0" brushRef="#br0" timeOffset="853.54">12437 4453 512 0,'22'0'0'0,"42"-22"0"15,40 22 0-15,66 64 0 16,20-85 0-16,22 0 0 16,21 21 0-1,21-22 0-15,22 22 0 16,-1 22 0-16,1-22 0 15,20 21 0 1,1-21 0-16,19 21 0 16,-19 0 0-16,-21 0 0 15,-22 1 0 1,-21-2 0-16,-21 22 0 16,-64-42 0-16,-65 22 0 0</inkml:trace>
  <inkml:trace contextRef="#ctx0" brushRef="#br0" timeOffset="1241.96">13136 4495 512 0,'0'0'0'0,"-21"0"0"16,21 0 0-16,0 0 0 15,42-21 0-15,64 0 0 16,43-1 0 0,19 1 0-16,44 0 0 15,22 21 0-15,18 0 0 16,4 0 0-1,41 0 0-15,-1 21 0 16,-1 0 0-16,2 22 0 16,0-1 0-1,-42-21 0-15,-2 21 0 16,-61-20 0-16,-2-2 0 16,-64 2 0-1,-40-1 0-15,-43-21 0 0</inkml:trace>
  <inkml:trace contextRef="#ctx0" brushRef="#br0" timeOffset="1581.54">14153 4389 512 0,'0'0'0'0,"0"0"0"0,0 0 0 16,42 0 0-16,41 0 0 15,45-21 0 1,41 21 0-16,43 0 0 16,21-21 0-16,22 42 0 15,21 0 0 1,-23-21 0-16,22 21 0 15,-20 0 0-15,-1 1 0 16,-43-1 0 0,-19 0 0-16,-45 0 0 15,-19-21 0 1,-86 0 0-16,1 0 0 0</inkml:trace>
  <inkml:trace contextRef="#ctx0" brushRef="#br0" timeOffset="1819.63">14575 4495 512 0,'22'0'0'0,"41"0"0"0,23-21 0 16,83-22 0-1,43 22 0-15,41 0 0 16,44 21 0-16,1 0 0 16,-2 21 0-1,-63 0 0-15,-86 1 0 0</inkml:trace>
  <inkml:trace contextRef="#ctx0" brushRef="#br0" timeOffset="-161864.86">12523 11698 512 0,'0'0'0'16,"-43"0"0"-16,0-21 0 15,-42 21 0 1,0 0 0-16,1-21 0 16,-22 21 0-16,-20 0 0 15,-2 0 0-15,0 21 0 16,-20-21 0-1,-1 0 0-15,-19 0 0 16,-1 0 0-16,-1 0 0 16,20 0 0-1,-17 0 0-15,-3 0 0 16,0-21 0-16,23 21 0 16,-24-21 0-1,23-1 0-15,0 2 0 16,0-23 0-16,-1 22 0 15,1 0 0-15,1-1 0 16,-3-19 0 0,-18 19 0-16,-2 0 0 15,21 2 0-15,-20-22 0 16,-22 20 0 0,22 0 0-16,0 2 0 15,20-1 0-15,-40 0 0 16,40-1 0-1,-21 1 0-15,0 0 0 16,2 21 0-16,20 0 0 16,-22 0 0-1,1 0 0-15,-1 0 0 0,-20 21 0 16,20-21 0-16,0 43 0 16,2-22 0-16,-24 20 0 15,24 3 0-15,-24-2 0 16,2-22 0-1,20 24 0-15,2-3 0 16,-3 2 0 0,23 0 0-1,0 20 0-15,21 0 0 16,-22 1 0-16,1 0 0 16,21 0 0-1,-22 41 0-15,24-20 0 16,-2 20 0-16,-1 1 0 15,43 1 0-15,-21-2 0 16,43 1 0-16,0 1 0 16,20 20 0-16,0-21 0 15,0 21 0 1,23 0 0-16,-1 0 0 16,-1 0 0-16,22 0 0 15,22 1 0-15,-22-1 0 16,41 0 0-16,2-21 0 15,0-1 0 1,20 2 0-16,0-24 0 16,2 3 0-16,-4-22 0 15,26-1 0-15,-4-21 0 32,44-20 0-32,-20 20 0 15,-1-42 0-15,21 0 0 16,22 0 0-1,0 0 0-15,18-21 0 16,4 21 0-16,-2-21 0 16,0-21 0-1,22 20 0-15,0-21 0 0,-1 23 0 16,22-24 0 0,-20 3 0-16,20-1 0 15,-2-1 0-15,2 1 0 16,22-22 0-16,-1 21 0 15,-21 1 0 1,20 0 0 0,23 21 0-16,-44-22 0 15,43 23 0 1,-21-2 0-16,1 0 0 16,-2 2 0-16,0-2 0 15,2 1 0-15,19-1 0 16,-19 2 0-1,-1-1 0-15,0 21 0 16,21-21 0-16,-21 0 0 16,-22-2 0-16,44 23 0 15,-45-20 0 1,24-1 0-16,-1 0 0 16,1 0 0-16,-22-1 0 15,21 22 0 1,0 0 0-16,-23 0 0 15,3 0 0-15,-1-41 0 16,-22 41 0 0,22 0 0-16,-1 0 0 15,1 0 0-15,-20 0 0 16,19 0 0 0,-20 0 0-16,-1 20 0 0,21-20 0 15,-20 21 0 1,-22-21 0-16,23 22 0 15,-1-22 0-15,-2 21 0 16,3 0 0 0,-24 0 0-1,24-1 0-15,-23 3 0 0,22-2 0 16,-22 0 0-16,21 0 0 16,-20-1 0-1,20 2 0-15,-20 21 0 16,20-23 0-1,-20 2 0-15,20-22 0 0,1 22 0 16,-1-2 0 0,2 2 0-1,20-1 0-15,-23 0 0 16,23 0 0-16,-20 0 0 16,19 0 0-16,1-21 0 15,-22 21 0 1,22 2 0-16,0-23 0 15,-22 0 0-15,2 0 0 16,19-23 0 0,-43 23 0-16,2-42 0 15,1 21 0 1,-23-21 0-16,-21-1 0 0,-21-21 0 16,0 1 0-1,-44-21 0-15,2-1 0 16,-21-20 0-1,-43-3 0-15,0 24 0 0,-43-22 0 16,2 1 0 0,-23-1 0-16,-43-1 0 15,2 23 0 1,-43-22 0-16,-22 21 0 0,2 0 0 16,-45 21 0-1,1 1 0 1,-20-21 0-16,-23 20 0 0,-20 1 0 15,1-1 0 1,-23 0 0-16,-1 1 0 16,1 20 0-1,23-21 0 1,-23 2 0-16,22-2 0 0,22-1 0 16,-24-19 0-1,24-1 0-15,-2 1 0 16,1-1 0-1,42-22 0-15,-21 23 0 0,0 0 0 16,21-2 0 0,-20-20 0-16,19 22 0 15,-19 21 0-15,20-22 0 16,-20 41 0-16,20-18 0 16,0 20 0-1,-21 20 0 1,-1 1 0-16,22 0 0 15,-21 21 0-15,22 0 0 16,-22 21 0-16,-22 22 0 16,2-1 0-16,21 0 0 15,-44 0 0 1,-20 22 0 0,-24 21 0-16,-17 20 0 0,-45 23 0 15,-126 62 0-15,508-190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8FC723-B758-4E81-A529-3BFC73704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F50B8A-381D-4960-BD21-0C581EFE71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CB23E1-DAF5-43D6-8F1B-49CC760AE3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1972CB0-2555-4C24-8B9A-D3D5E5929C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1D16113-7776-4A2B-AAC5-4182DB84D7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BAB7B3-FE99-49CC-BC6E-0E34A8C3F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20F097B-2CC8-4798-A414-1815639C0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1249809-267E-4F1E-9FE8-0F2C1F40A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2B22F6D-CDA4-4C14-9464-9A20E769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D20D93C-F097-45DC-8B62-3EC97E4FC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2104BA-573D-4583-A75F-3ED75A968892}" type="slidenum">
              <a:rPr kumimoji="0" lang="en-US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F097B-2CC8-4798-A414-1815639C086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8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40CE965-E05E-44AA-8267-FF051B83E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994E6BF-EFC5-4898-A4AC-2EF149F8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6965687-F949-4422-BD0B-17D5BB784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71C326-2DB5-4D0A-BF46-D9FB146B8319}" type="slidenum">
              <a:rPr kumimoji="0" lang="en-US" altLang="en-US" smtClean="0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40CE965-E05E-44AA-8267-FF051B83E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994E6BF-EFC5-4898-A4AC-2EF149F8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6965687-F949-4422-BD0B-17D5BB784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71C326-2DB5-4D0A-BF46-D9FB146B8319}" type="slidenum">
              <a:rPr kumimoji="0" lang="en-US" altLang="en-US" smtClean="0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97833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40CE965-E05E-44AA-8267-FF051B83E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994E6BF-EFC5-4898-A4AC-2EF149F8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6965687-F949-4422-BD0B-17D5BB784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71C326-2DB5-4D0A-BF46-D9FB146B8319}" type="slidenum">
              <a:rPr kumimoji="0" lang="en-US" altLang="en-US" smtClean="0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11259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4853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4707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6909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0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7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3BC073EC-6AF5-4437-88BF-85F1656BA90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8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533E8590-31FA-4BF5-9713-324FE7134B0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0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0BC74CF6-0E76-4A46-8887-058E7BFA91CF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1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C284662B-FFF0-4CD7-881C-E5DA81B1090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9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1ADE3E4-391E-46C6-9CD3-29DC0EEE535F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7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D0CAD5E7-AD98-4E76-990A-3E10BA870F4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5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9839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4AA994C-B5C2-4A99-9FA4-309F09600A45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8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0EEDD3A8-314A-468C-A505-E2D3B0D0B35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D4CFF8CE-65A9-4F74-BA11-0422E9E4C01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974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306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452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27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895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8350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540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837CD0-681D-4742-9AFE-A9CF4E136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bullet text</a:t>
            </a:r>
          </a:p>
          <a:p>
            <a:pPr lvl="2"/>
            <a:r>
              <a:rPr lang="en-US" altLang="en-US"/>
              <a:t>Third level bullet text</a:t>
            </a:r>
          </a:p>
          <a:p>
            <a:pPr lvl="3"/>
            <a:r>
              <a:rPr lang="en-US" altLang="en-US"/>
              <a:t> Fourth level bullet text</a:t>
            </a:r>
          </a:p>
          <a:p>
            <a:pPr lvl="4"/>
            <a:r>
              <a:rPr lang="en-US" altLang="en-US"/>
              <a:t>Fifth level bullet text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7E34F2-DA6D-4990-A19C-0D390CE45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Box 13">
            <a:extLst>
              <a:ext uri="{FF2B5EF4-FFF2-40B4-BE49-F238E27FC236}">
                <a16:creationId xmlns:a16="http://schemas.microsoft.com/office/drawing/2014/main" id="{17598119-7C18-42CB-B9C7-9D81E18CF2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603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>
                <a:latin typeface="Garamond" panose="02020404030301010803" pitchFamily="18" charset="0"/>
              </a:rPr>
              <a:t>1.1.2.G1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41" r:id="rId2"/>
    <p:sldLayoutId id="2147485442" r:id="rId3"/>
    <p:sldLayoutId id="2147485443" r:id="rId4"/>
    <p:sldLayoutId id="2147485444" r:id="rId5"/>
    <p:sldLayoutId id="2147485445" r:id="rId6"/>
    <p:sldLayoutId id="2147485446" r:id="rId7"/>
    <p:sldLayoutId id="2147485447" r:id="rId8"/>
    <p:sldLayoutId id="2147485448" r:id="rId9"/>
    <p:sldLayoutId id="2147485449" r:id="rId10"/>
    <p:sldLayoutId id="214748545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EB879AF4-D9F8-43D6-AF4D-7F71DAA3562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hyperlink" Target="https://www.investopedia.com/terms/s/standarddeduction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dwallet.com/article/taxes/federal-income-tax-bracke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174F-1AD0-ADED-CC83-2EE8E143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75630-7FD1-F071-7CD6-8BDE32D9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Hand Your Activity Packet into Class Inbox </a:t>
            </a:r>
            <a:br>
              <a:rPr lang="en-US" sz="4400" dirty="0"/>
            </a:br>
            <a:r>
              <a:rPr lang="en-US" sz="4400" dirty="0"/>
              <a:t>for Previous Chapter</a:t>
            </a:r>
          </a:p>
          <a:p>
            <a:pPr marL="0" indent="0" algn="ctr">
              <a:buNone/>
            </a:pPr>
            <a:r>
              <a:rPr lang="en-US" sz="4400" dirty="0"/>
              <a:t>Your test was the Resume and </a:t>
            </a:r>
            <a:r>
              <a:rPr lang="en-US" sz="4400" dirty="0" err="1"/>
              <a:t>Coverletter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274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291B-1C92-FF95-CCD8-70A28FE0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A66C-89FC-8CBB-D698-E2E38625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7252A-030D-F39C-CB7D-4AD38A872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83345-EACB-0DBE-BCF9-DC55DADAD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2" t="22620" r="22501" b="14611"/>
          <a:stretch/>
        </p:blipFill>
        <p:spPr>
          <a:xfrm>
            <a:off x="685800" y="419100"/>
            <a:ext cx="7927950" cy="601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12EC01-A00D-B96E-72EA-51A34A84508F}"/>
                  </a:ext>
                </a:extLst>
              </p14:cNvPr>
              <p14:cNvContentPartPr/>
              <p14:nvPr/>
            </p14:nvContentPartPr>
            <p14:xfrm>
              <a:off x="3349080" y="2960280"/>
              <a:ext cx="1410480" cy="37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12EC01-A00D-B96E-72EA-51A34A8450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9720" y="2950920"/>
                <a:ext cx="142920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07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Owe NJ Back Taxes? Find Out How to Pay Them Back with No Penalties">
            <a:extLst>
              <a:ext uri="{FF2B5EF4-FFF2-40B4-BE49-F238E27FC236}">
                <a16:creationId xmlns:a16="http://schemas.microsoft.com/office/drawing/2014/main" id="{C0E3E3C4-B40C-475F-BB69-2CB21E1D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9699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0B27CE50-1F66-4407-A6D0-549891B995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529"/>
            <a:ext cx="6572250" cy="1049337"/>
          </a:xfrm>
        </p:spPr>
        <p:txBody>
          <a:bodyPr/>
          <a:lstStyle/>
          <a:p>
            <a:r>
              <a:rPr lang="en-US" altLang="en-US" sz="3200" b="1"/>
              <a:t>Who Must pay Taxes?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078F65D-D5E9-4216-AD06-6DAD6DB983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272" y="1061156"/>
            <a:ext cx="6060527" cy="5105400"/>
          </a:xfrm>
          <a:ln>
            <a:noFill/>
          </a:ln>
        </p:spPr>
        <p:txBody>
          <a:bodyPr/>
          <a:lstStyle/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Most people owe taxes on their income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More you earn = more you owe 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Some are exempt from paying taxes 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dirty="0">
                <a:ea typeface="ＭＳ Ｐゴシック" pitchFamily="-112" charset="-128"/>
              </a:rPr>
              <a:t>Non-profit organizations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dirty="0">
                <a:ea typeface="ＭＳ Ｐゴシック" pitchFamily="-112" charset="-128"/>
              </a:rPr>
              <a:t>US workers working Abroad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dirty="0"/>
              <a:t>Taxpayers with Many Deductions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dirty="0"/>
              <a:t>Taxpayers with Many Dependents</a:t>
            </a:r>
            <a:br>
              <a:rPr lang="en-US" dirty="0"/>
            </a:br>
            <a:endParaRPr lang="en-US" dirty="0"/>
          </a:p>
          <a:p>
            <a:pPr lvl="2">
              <a:buClr>
                <a:schemeClr val="accent3"/>
              </a:buClr>
              <a:defRPr/>
            </a:pPr>
            <a:r>
              <a:rPr lang="en-US" b="1" dirty="0"/>
              <a:t>Low-Income Taxpayers</a:t>
            </a:r>
            <a:r>
              <a:rPr lang="en-US" dirty="0"/>
              <a:t> - If you earn an income that does not exceed the </a:t>
            </a:r>
            <a:r>
              <a:rPr lang="en-US" u="sng" dirty="0">
                <a:hlinkClick r:id="rId4"/>
              </a:rPr>
              <a:t>standard deduction</a:t>
            </a:r>
            <a:endParaRPr lang="en-US" dirty="0"/>
          </a:p>
          <a:p>
            <a:pPr lvl="2">
              <a:buClr>
                <a:schemeClr val="accent3"/>
              </a:buClr>
              <a:defRPr/>
            </a:pPr>
            <a:endParaRPr lang="en-US" dirty="0"/>
          </a:p>
          <a:p>
            <a:pPr lvl="2">
              <a:buClr>
                <a:schemeClr val="accent3"/>
              </a:buClr>
              <a:defRPr/>
            </a:pPr>
            <a:endParaRPr lang="en-US" sz="1600" dirty="0">
              <a:ea typeface="ＭＳ Ｐゴシック" pitchFamily="-112" charset="-128"/>
            </a:endParaRPr>
          </a:p>
          <a:p>
            <a:pPr lvl="1">
              <a:buClr>
                <a:schemeClr val="accent3"/>
              </a:buClr>
              <a:defRPr/>
            </a:pPr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87B400-4BDA-41A1-8BEE-4CCBACC6254B}"/>
              </a:ext>
            </a:extLst>
          </p:cNvPr>
          <p:cNvSpPr/>
          <p:nvPr/>
        </p:nvSpPr>
        <p:spPr>
          <a:xfrm>
            <a:off x="853201" y="3865201"/>
            <a:ext cx="51816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3D3E57-65AF-ADD4-5CDE-6100543C3A58}"/>
                  </a:ext>
                </a:extLst>
              </p14:cNvPr>
              <p14:cNvContentPartPr/>
              <p14:nvPr/>
            </p14:nvContentPartPr>
            <p14:xfrm>
              <a:off x="794520" y="1488240"/>
              <a:ext cx="7137000" cy="379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3D3E57-65AF-ADD4-5CDE-6100543C3A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160" y="1478880"/>
                <a:ext cx="7155720" cy="381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2ECAE2-0457-4841-9680-EEC2EA24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Did you Know?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4291-C718-4A8A-9036-7DC72B0B6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4" y="2015734"/>
            <a:ext cx="4092915" cy="4112672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n-US" sz="2400" dirty="0"/>
              <a:t>Use you phone, chrome book, or a computer and answer the 2 questions in your activity packet on the bottom of page 1:</a:t>
            </a:r>
          </a:p>
          <a:p>
            <a:pPr defTabSz="914400">
              <a:lnSpc>
                <a:spcPct val="110000"/>
              </a:lnSpc>
            </a:pPr>
            <a:r>
              <a:rPr lang="en-US" sz="2400" dirty="0"/>
              <a:t>What is a Standard Deduction</a:t>
            </a:r>
          </a:p>
          <a:p>
            <a:pPr defTabSz="914400">
              <a:lnSpc>
                <a:spcPct val="110000"/>
              </a:lnSpc>
            </a:pPr>
            <a:r>
              <a:rPr lang="en-US" sz="2400" dirty="0"/>
              <a:t>How much is the 2024 Standard Deduction</a:t>
            </a:r>
          </a:p>
        </p:txBody>
      </p:sp>
      <p:pic>
        <p:nvPicPr>
          <p:cNvPr id="68612" name="Picture 4" descr="Should I Take the Standard Deduction? | Taxes | US News">
            <a:extLst>
              <a:ext uri="{FF2B5EF4-FFF2-40B4-BE49-F238E27FC236}">
                <a16:creationId xmlns:a16="http://schemas.microsoft.com/office/drawing/2014/main" id="{D5D1E157-3303-4855-B3EB-86A4C3A0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708" y="2889658"/>
            <a:ext cx="3764657" cy="2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What Is Standard Deduction? - ExcelDataPro">
            <a:extLst>
              <a:ext uri="{FF2B5EF4-FFF2-40B4-BE49-F238E27FC236}">
                <a16:creationId xmlns:a16="http://schemas.microsoft.com/office/drawing/2014/main" id="{C09EAAAA-775B-4107-B0A8-54532EC1D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 bwMode="auto">
          <a:xfrm>
            <a:off x="5463816" y="2751634"/>
            <a:ext cx="3356618" cy="29187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8616" name="Picture 8" descr="DiSabatino CPA - DiSabatino CPA Blog - Not all &quot;income&quot; is taxable">
            <a:extLst>
              <a:ext uri="{FF2B5EF4-FFF2-40B4-BE49-F238E27FC236}">
                <a16:creationId xmlns:a16="http://schemas.microsoft.com/office/drawing/2014/main" id="{0898D6B0-E8B2-4EA4-8E53-4C8F762E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084" y="2911935"/>
            <a:ext cx="2473529" cy="2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B27CE50-1F66-4407-A6D0-549891B995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3759" y="457200"/>
            <a:ext cx="8077200" cy="914400"/>
          </a:xfrm>
        </p:spPr>
        <p:txBody>
          <a:bodyPr/>
          <a:lstStyle/>
          <a:p>
            <a:r>
              <a:rPr lang="en-US" altLang="en-US" sz="3200" b="1" dirty="0"/>
              <a:t>Who Must pay Taxes?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078F65D-D5E9-4216-AD06-6DAD6DB983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98550"/>
            <a:ext cx="5372100" cy="5105400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Standard deduction =  The first $14,600 you earn is not taxed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Employees don’t pay taxes directly to </a:t>
            </a:r>
            <a:br>
              <a:rPr lang="en-US" sz="2400" dirty="0">
                <a:ea typeface="ＭＳ Ｐゴシック" pitchFamily="-112" charset="-128"/>
              </a:rPr>
            </a:br>
            <a:r>
              <a:rPr lang="en-US" sz="2400" dirty="0">
                <a:ea typeface="ＭＳ Ｐゴシック" pitchFamily="-112" charset="-128"/>
              </a:rPr>
              <a:t>the government unless self employed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dirty="0">
                <a:ea typeface="ＭＳ Ｐゴシック" pitchFamily="-112" charset="-128"/>
              </a:rPr>
              <a:t>Employers withhold this from your wages/salaries before you get your check</a:t>
            </a:r>
          </a:p>
          <a:p>
            <a:pPr lvl="2">
              <a:buClr>
                <a:schemeClr val="accent3"/>
              </a:buClr>
              <a:defRPr/>
            </a:pPr>
            <a:r>
              <a:rPr lang="en-US" dirty="0">
                <a:ea typeface="ＭＳ Ｐゴシック" pitchFamily="-112" charset="-128"/>
              </a:rPr>
              <a:t>Hence </a:t>
            </a:r>
            <a:r>
              <a:rPr lang="en-US" b="1" dirty="0">
                <a:solidFill>
                  <a:srgbClr val="FF0000"/>
                </a:solidFill>
                <a:ea typeface="ＭＳ Ｐゴシック" pitchFamily="-112" charset="-128"/>
              </a:rPr>
              <a:t>PAY as YOU EARN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b="1" dirty="0">
                <a:ea typeface="ＭＳ Ｐゴシック" pitchFamily="-112" charset="-128"/>
              </a:rPr>
              <a:t>Most likely in high school you will</a:t>
            </a:r>
            <a:br>
              <a:rPr lang="en-US" sz="2400" b="1" dirty="0">
                <a:ea typeface="ＭＳ Ｐゴシック" pitchFamily="-112" charset="-128"/>
              </a:rPr>
            </a:br>
            <a:r>
              <a:rPr lang="en-US" sz="2400" b="1" dirty="0">
                <a:ea typeface="ＭＳ Ｐゴシック" pitchFamily="-112" charset="-128"/>
              </a:rPr>
              <a:t>not owe taxes as you will earn under the standard deduction.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400" b="1" dirty="0">
                <a:ea typeface="ＭＳ Ｐゴシック" pitchFamily="-112" charset="-128"/>
              </a:rPr>
              <a:t>So Why are they withheld?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endParaRPr lang="en-US" sz="2000" dirty="0"/>
          </a:p>
        </p:txBody>
      </p:sp>
      <p:pic>
        <p:nvPicPr>
          <p:cNvPr id="66562" name="Picture 2" descr="Why Can't I Pay Taxes With A Credit Card? - Mapes Law Offices">
            <a:extLst>
              <a:ext uri="{FF2B5EF4-FFF2-40B4-BE49-F238E27FC236}">
                <a16:creationId xmlns:a16="http://schemas.microsoft.com/office/drawing/2014/main" id="{434CE01A-7D9B-4A2B-B22E-2F729641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59" y="1562770"/>
            <a:ext cx="3314700" cy="41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B27CE50-1F66-4407-A6D0-549891B995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28978"/>
            <a:ext cx="8077200" cy="914400"/>
          </a:xfrm>
        </p:spPr>
        <p:txBody>
          <a:bodyPr/>
          <a:lstStyle/>
          <a:p>
            <a:r>
              <a:rPr lang="en-US" altLang="en-US" sz="3200" b="1" dirty="0"/>
              <a:t>Who Must pay Taxes?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078F65D-D5E9-4216-AD06-6DAD6DB983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31937"/>
            <a:ext cx="5029200" cy="2432050"/>
          </a:xfrm>
        </p:spPr>
        <p:txBody>
          <a:bodyPr>
            <a:normAutofit lnSpcReduction="10000"/>
          </a:bodyPr>
          <a:lstStyle/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en-US" sz="2000" dirty="0"/>
              <a:t>US has a progressive tax system</a:t>
            </a:r>
            <a:br>
              <a:rPr lang="en-US" sz="2000" dirty="0"/>
            </a:br>
            <a:r>
              <a:rPr lang="en-US" sz="2000" dirty="0"/>
              <a:t>and is based on your filing status: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000" dirty="0"/>
              <a:t>The first $9,875 is at 10%</a:t>
            </a:r>
          </a:p>
          <a:p>
            <a:pPr lvl="1">
              <a:buClr>
                <a:schemeClr val="accent3"/>
              </a:buClr>
              <a:defRPr/>
            </a:pPr>
            <a:r>
              <a:rPr lang="en-US" sz="2000" dirty="0"/>
              <a:t>12% from $9,876 - $40,124</a:t>
            </a:r>
          </a:p>
          <a:p>
            <a:pPr lvl="1">
              <a:buClr>
                <a:schemeClr val="accent3"/>
              </a:buClr>
              <a:defRPr/>
            </a:pPr>
            <a:endParaRPr lang="en-US" sz="2000" dirty="0">
              <a:ea typeface="ＭＳ Ｐゴシック" pitchFamily="-112" charset="-128"/>
            </a:endParaRPr>
          </a:p>
          <a:p>
            <a:pPr lvl="1">
              <a:buClr>
                <a:schemeClr val="accent3"/>
              </a:buClr>
              <a:defRPr/>
            </a:pPr>
            <a:r>
              <a:rPr lang="en-US" sz="2000" dirty="0">
                <a:ea typeface="ＭＳ Ｐゴシック" pitchFamily="-112" charset="-128"/>
              </a:rPr>
              <a:t>Some support for a Flat Tax Rate</a:t>
            </a:r>
            <a:endParaRPr lang="en-US" sz="1200" dirty="0">
              <a:ea typeface="ＭＳ Ｐゴシック" pitchFamily="-112" charset="-128"/>
            </a:endParaRPr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82D1B3AD-AF0C-4CC3-BDF7-CEFE96B8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64" y="3787790"/>
            <a:ext cx="3699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Click to view more tax tables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hlinkClick r:id="rId3"/>
              </a:rPr>
              <a:t>https://www.nerdwallet.com/article/taxes/federal-income-tax-brackets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28D15A-C1B5-B9B9-A106-6E288765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74254"/>
              </p:ext>
            </p:extLst>
          </p:nvPr>
        </p:nvGraphicFramePr>
        <p:xfrm>
          <a:off x="4343400" y="915700"/>
          <a:ext cx="4648200" cy="5713701"/>
        </p:xfrm>
        <a:graphic>
          <a:graphicData uri="http://schemas.openxmlformats.org/drawingml/2006/table">
            <a:tbl>
              <a:tblPr/>
              <a:tblGrid>
                <a:gridCol w="929640">
                  <a:extLst>
                    <a:ext uri="{9D8B030D-6E8A-4147-A177-3AD203B41FA5}">
                      <a16:colId xmlns:a16="http://schemas.microsoft.com/office/drawing/2014/main" val="1008221391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3060505295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374824318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1234950328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858097510"/>
                    </a:ext>
                  </a:extLst>
                </a:gridCol>
              </a:tblGrid>
              <a:tr h="9254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</a:rPr>
                        <a:t>Tax rate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</a:rPr>
                        <a:t>Single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</a:rPr>
                        <a:t>Married filing jointly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</a:rPr>
                        <a:t>Head of household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</a:rPr>
                        <a:t>Married filing separately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68590"/>
                  </a:ext>
                </a:extLst>
              </a:tr>
              <a:tr h="509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10%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$0 to $11,600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$0 to $23,200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$0 to $16,550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$0 to $11,600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59041"/>
                  </a:ext>
                </a:extLst>
              </a:tr>
              <a:tr h="7175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12%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$11,601 to $47,150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$23,201 to $94,300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$16,551 to $63,100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$11,601 to $47,150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99188"/>
                  </a:ext>
                </a:extLst>
              </a:tr>
              <a:tr h="7175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22%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$47,151 to $100,525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$94,301 to $201,050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$63,101 to $100,500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$47,151 to $100,525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27192"/>
                  </a:ext>
                </a:extLst>
              </a:tr>
              <a:tr h="7175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24%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$100,526 to $191,950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$201,051 to $383,900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$100,501 to $191,950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$100,526 to $191,950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4094"/>
                  </a:ext>
                </a:extLst>
              </a:tr>
              <a:tr h="7175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32%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$191,951 to $243,725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$383,901 to $487,450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$191,951 to $243,700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$191,951 to $243,725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10955"/>
                  </a:ext>
                </a:extLst>
              </a:tr>
              <a:tr h="7175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35%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$243,726 to $609,350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$487,451 to $731,200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$243,701 to $609,350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$243,726 to $365,600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14284"/>
                  </a:ext>
                </a:extLst>
              </a:tr>
              <a:tr h="69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37%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$609,351 or more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$731,201 or more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$609,351 or more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$365,601 or more</a:t>
                      </a:r>
                    </a:p>
                  </a:txBody>
                  <a:tcPr marL="82626" marR="82626" marT="41313" marB="41313" anchor="ctr">
                    <a:lnL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  <p:bldP spid="215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3" name="Content Placeholder 12" title="Poll Everywhere">
                <a:extLst>
                  <a:ext uri="{FF2B5EF4-FFF2-40B4-BE49-F238E27FC236}">
                    <a16:creationId xmlns:a16="http://schemas.microsoft.com/office/drawing/2014/main" id="{2DFD37BC-63E4-4FD2-A151-14B0D3D580B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0791898"/>
                  </p:ext>
                </p:extLst>
              </p:nvPr>
            </p:nvGraphicFramePr>
            <p:xfrm>
              <a:off x="533400" y="228600"/>
              <a:ext cx="8077200" cy="63246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Content Placeholder 12" title="Poll Everywhere">
                <a:extLst>
                  <a:ext uri="{FF2B5EF4-FFF2-40B4-BE49-F238E27FC236}">
                    <a16:creationId xmlns:a16="http://schemas.microsoft.com/office/drawing/2014/main" id="{2DFD37BC-63E4-4FD2-A151-14B0D3D580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" y="228600"/>
                <a:ext cx="8077200" cy="63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90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536B-2B79-41AC-9A5E-3129E23B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pay Taxes?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A8078-6115-4E5A-A529-F2695CA0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Google Classroom and complete the Why we pay Taxes Assignment</a:t>
            </a:r>
          </a:p>
        </p:txBody>
      </p:sp>
    </p:spTree>
    <p:extLst>
      <p:ext uri="{BB962C8B-B14F-4D97-AF65-F5344CB8AC3E}">
        <p14:creationId xmlns:p14="http://schemas.microsoft.com/office/powerpoint/2010/main" val="87280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EEDD-6E5E-7E14-35B2-87833CAD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27" y="336775"/>
            <a:ext cx="6571343" cy="1049235"/>
          </a:xfrm>
        </p:spPr>
        <p:txBody>
          <a:bodyPr/>
          <a:lstStyle/>
          <a:p>
            <a:r>
              <a:rPr lang="en-US" dirty="0"/>
              <a:t>Spending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A82B-C1A5-61A2-B072-285B639A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rteen Twenty-Two Advisors on X: &quot;With the current state of the economy  and stock market, managing personal finances can be an overwhelming feat.  Breaking personal finance down into digestible segments may help.">
            <a:extLst>
              <a:ext uri="{FF2B5EF4-FFF2-40B4-BE49-F238E27FC236}">
                <a16:creationId xmlns:a16="http://schemas.microsoft.com/office/drawing/2014/main" id="{F512F12A-AEC7-0A3E-4417-41228C47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128713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8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386" name="Rectangle 4">
            <a:extLst>
              <a:ext uri="{FF2B5EF4-FFF2-40B4-BE49-F238E27FC236}">
                <a16:creationId xmlns:a16="http://schemas.microsoft.com/office/drawing/2014/main" id="{DC7AB861-63E8-4B6B-976D-BD55B63EF6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89462" y="962902"/>
            <a:ext cx="3132288" cy="2380828"/>
          </a:xfrm>
        </p:spPr>
        <p:txBody>
          <a:bodyPr>
            <a:normAutofit/>
          </a:bodyPr>
          <a:lstStyle/>
          <a:p>
            <a:r>
              <a:rPr lang="en-US" altLang="en-US" sz="2600" b="1"/>
              <a:t>Withholding, Work Forms, and Work Laws</a:t>
            </a:r>
            <a:br>
              <a:rPr lang="en-US" altLang="en-US" sz="2600" b="1"/>
            </a:br>
            <a:endParaRPr lang="en-US" altLang="en-US" sz="26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EED841DB-B904-4FDA-9FC3-CEB890C37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9462" y="3531204"/>
            <a:ext cx="3128610" cy="1610643"/>
          </a:xfrm>
        </p:spPr>
        <p:txBody>
          <a:bodyPr>
            <a:normAutofit/>
          </a:bodyPr>
          <a:lstStyle/>
          <a:p>
            <a:r>
              <a:rPr lang="en-US" altLang="en-US" sz="1400"/>
              <a:t>Work-Related Forms and Laws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8" name="Picture 10" descr="MCj04316290000[1]">
            <a:extLst>
              <a:ext uri="{FF2B5EF4-FFF2-40B4-BE49-F238E27FC236}">
                <a16:creationId xmlns:a16="http://schemas.microsoft.com/office/drawing/2014/main" id="{9E2EA642-E792-4703-8CF0-17C87E74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BFB4E-868A-4FBE-9103-C1DF78AC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19"/>
            <a:ext cx="3243834" cy="1049235"/>
          </a:xfrm>
        </p:spPr>
        <p:txBody>
          <a:bodyPr>
            <a:normAutofit/>
          </a:bodyPr>
          <a:lstStyle/>
          <a:p>
            <a:r>
              <a:rPr lang="en-US" sz="2400"/>
              <a:t>Objectives: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32438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1132-DC1A-4865-AB6C-1CAD95C2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3864316" cy="4074172"/>
          </a:xfrm>
        </p:spPr>
        <p:txBody>
          <a:bodyPr>
            <a:normAutofit/>
          </a:bodyPr>
          <a:lstStyle/>
          <a:p>
            <a:r>
              <a:rPr lang="en-US" sz="2400" dirty="0"/>
              <a:t>What are withholdings</a:t>
            </a:r>
          </a:p>
          <a:p>
            <a:r>
              <a:rPr lang="en-US" sz="2400" dirty="0"/>
              <a:t>Who must pay taxes</a:t>
            </a:r>
          </a:p>
          <a:p>
            <a:r>
              <a:rPr lang="en-US" sz="2400" dirty="0"/>
              <a:t>How are my taxes paid</a:t>
            </a:r>
          </a:p>
          <a:p>
            <a:r>
              <a:rPr lang="en-US" sz="2400" dirty="0"/>
              <a:t>Required Work forms needed for employment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Objectives - About">
            <a:extLst>
              <a:ext uri="{FF2B5EF4-FFF2-40B4-BE49-F238E27FC236}">
                <a16:creationId xmlns:a16="http://schemas.microsoft.com/office/drawing/2014/main" id="{F5834011-367F-4081-9A12-8B9EA955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202" y="2170918"/>
            <a:ext cx="3477840" cy="25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58" name="Picture 105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3F126-B864-31F4-BC5C-6FDFA933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967175"/>
            <a:ext cx="3276600" cy="2461825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Two Types of Pay</a:t>
            </a:r>
          </a:p>
        </p:txBody>
      </p:sp>
      <p:pic>
        <p:nvPicPr>
          <p:cNvPr id="1028" name="Picture 4" descr="Gross Pay vs Net Pay Explained - Chime">
            <a:extLst>
              <a:ext uri="{FF2B5EF4-FFF2-40B4-BE49-F238E27FC236}">
                <a16:creationId xmlns:a16="http://schemas.microsoft.com/office/drawing/2014/main" id="{69C4869C-096D-708B-5560-B451EC36E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8" y="381000"/>
            <a:ext cx="4791279" cy="46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64" name="Picture 106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2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5E49-E080-945F-E8CE-BBE8CFFD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50DC-2B52-EA3C-8CA8-872B236E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Google Classroom Assignment:</a:t>
            </a:r>
            <a:br>
              <a:rPr lang="en-US" dirty="0"/>
            </a:br>
            <a:r>
              <a:rPr lang="en-US" dirty="0" err="1"/>
              <a:t>Edpuzzle</a:t>
            </a:r>
            <a:r>
              <a:rPr lang="en-US" dirty="0"/>
              <a:t> – Where did my paycheck go. </a:t>
            </a:r>
          </a:p>
          <a:p>
            <a:r>
              <a:rPr lang="en-US" dirty="0"/>
              <a:t>Reminder each question is worth 2 points each.</a:t>
            </a:r>
          </a:p>
        </p:txBody>
      </p:sp>
    </p:spTree>
    <p:extLst>
      <p:ext uri="{BB962C8B-B14F-4D97-AF65-F5344CB8AC3E}">
        <p14:creationId xmlns:p14="http://schemas.microsoft.com/office/powerpoint/2010/main" val="36421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2" name="Title 1">
            <a:extLst>
              <a:ext uri="{FF2B5EF4-FFF2-40B4-BE49-F238E27FC236}">
                <a16:creationId xmlns:a16="http://schemas.microsoft.com/office/drawing/2014/main" id="{20F4E261-86D9-4779-99B5-B326B46BA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dirty="0"/>
              <a:t>Withholding Taxes </a:t>
            </a:r>
            <a:br>
              <a:rPr lang="en-US" altLang="en-US" dirty="0"/>
            </a:br>
            <a:r>
              <a:rPr lang="en-US" altLang="en-US" sz="2400" b="1" i="1" dirty="0">
                <a:solidFill>
                  <a:srgbClr val="FF0000"/>
                </a:solidFill>
              </a:rPr>
              <a:t>AKA DEDUCTIONS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827882A-D11F-4F51-A88A-0FE2A09DC96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88684" y="2015734"/>
            <a:ext cx="421671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FF0000"/>
                </a:solidFill>
              </a:rPr>
              <a:t>Withholding</a:t>
            </a:r>
            <a:r>
              <a:rPr lang="en-US" altLang="en-US" dirty="0"/>
              <a:t> :  Money employers withhold from your paycheck and pay directly to  the government </a:t>
            </a:r>
          </a:p>
          <a:p>
            <a:pPr defTabSz="914400"/>
            <a:r>
              <a:rPr lang="en-US" altLang="en-US" dirty="0"/>
              <a:t>Pays for social security and Medicare taxes, income taxes, state and local taxes, 401 retirement plans</a:t>
            </a:r>
          </a:p>
          <a:p>
            <a:pPr defTabSz="914400"/>
            <a:r>
              <a:rPr lang="en-US" altLang="en-US" dirty="0"/>
              <a:t>How are taxes paid?  </a:t>
            </a:r>
          </a:p>
          <a:p>
            <a:pPr lvl="1" defTabSz="914400"/>
            <a:r>
              <a:rPr lang="en-US" altLang="en-US" b="1" dirty="0"/>
              <a:t>pay-as-you</a:t>
            </a:r>
            <a:r>
              <a:rPr lang="en-US" altLang="en-US" dirty="0"/>
              <a:t> </a:t>
            </a:r>
            <a:r>
              <a:rPr lang="en-US" altLang="en-US" b="1" dirty="0"/>
              <a:t>earn</a:t>
            </a:r>
            <a:r>
              <a:rPr lang="en-US" altLang="en-US" dirty="0"/>
              <a:t> taxation</a:t>
            </a:r>
          </a:p>
          <a:p>
            <a:pPr defTabSz="914400"/>
            <a:endParaRPr lang="en-US" altLang="en-US" dirty="0"/>
          </a:p>
        </p:txBody>
      </p:sp>
      <p:pic>
        <p:nvPicPr>
          <p:cNvPr id="20485" name="Picture 5" descr="Pay As You Earn(PAYE) ; Who should pay? | by Paul Kimani | Medium">
            <a:extLst>
              <a:ext uri="{FF2B5EF4-FFF2-40B4-BE49-F238E27FC236}">
                <a16:creationId xmlns:a16="http://schemas.microsoft.com/office/drawing/2014/main" id="{0B98A025-6253-4334-8A78-5B2C9ADF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24381"/>
          <a:stretch/>
        </p:blipFill>
        <p:spPr bwMode="auto">
          <a:xfrm>
            <a:off x="5665604" y="2251544"/>
            <a:ext cx="2625536" cy="29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C93F-9150-44B2-0DBF-86D16A7F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8395-276C-3DF3-83B6-EE32E4E1D1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C3170-5FE7-C4E1-E4F0-20F5C8E3B6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00B12-91DA-22AD-B382-F58338B43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6" t="37333" r="42500" b="18667"/>
          <a:stretch/>
        </p:blipFill>
        <p:spPr>
          <a:xfrm>
            <a:off x="456170" y="226357"/>
            <a:ext cx="7925830" cy="52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72D7-72FF-1417-0505-C3E8633C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DBD0-6F15-CF0C-767B-4030D6682A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7375F-32F3-1436-0063-ECBD3B689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52EB3-8E4E-8B95-CB5F-D652E251D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32666" r="36667" b="18000"/>
          <a:stretch/>
        </p:blipFill>
        <p:spPr>
          <a:xfrm>
            <a:off x="304800" y="381000"/>
            <a:ext cx="86991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6557"/>
      </p:ext>
    </p:extLst>
  </p:cSld>
  <p:clrMapOvr>
    <a:masterClrMapping/>
  </p:clrMapOvr>
</p:sld>
</file>

<file path=ppt/theme/theme1.xml><?xml version="1.0" encoding="utf-8"?>
<a:theme xmlns:a="http://schemas.openxmlformats.org/drawingml/2006/main" name="1_Training seminar presentation">
  <a:themeElements>
    <a:clrScheme name="1_Training seminar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raining seminar presentation">
      <a:majorFont>
        <a:latin typeface="Copperplate Gothic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ining seminar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seminar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352DA236-F19F-4852-AE4F-84C636F2E57B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352,&quot;confidenceLevel&quot;:2}"/>
    <we:property name="url" value="&quot;multiple_choice_poll/2Bt2rjb5lrRwji1YwP11Y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544</Words>
  <Application>Microsoft Office PowerPoint</Application>
  <PresentationFormat>On-screen Show (4:3)</PresentationFormat>
  <Paragraphs>95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Copperplate Gothic Light</vt:lpstr>
      <vt:lpstr>Garamond</vt:lpstr>
      <vt:lpstr>Gill Sans MT</vt:lpstr>
      <vt:lpstr>Times New Roman</vt:lpstr>
      <vt:lpstr>Trebuchet MS</vt:lpstr>
      <vt:lpstr>1_Training seminar presentation</vt:lpstr>
      <vt:lpstr>Gallery</vt:lpstr>
      <vt:lpstr>PowerPoint Presentation</vt:lpstr>
      <vt:lpstr>Spending </vt:lpstr>
      <vt:lpstr>Withholding, Work Forms, and Work Laws </vt:lpstr>
      <vt:lpstr>Objectives:</vt:lpstr>
      <vt:lpstr>Two Types of Pay</vt:lpstr>
      <vt:lpstr>Assignment</vt:lpstr>
      <vt:lpstr>Withholding Taxes  AKA DEDUCTIONS</vt:lpstr>
      <vt:lpstr>PowerPoint Presentation</vt:lpstr>
      <vt:lpstr>PowerPoint Presentation</vt:lpstr>
      <vt:lpstr>PowerPoint Presentation</vt:lpstr>
      <vt:lpstr>Who Must pay Taxes?</vt:lpstr>
      <vt:lpstr>Did you Know? </vt:lpstr>
      <vt:lpstr>Who Must pay Taxes?</vt:lpstr>
      <vt:lpstr>Who Must pay Taxes?</vt:lpstr>
      <vt:lpstr>PowerPoint Presentation</vt:lpstr>
      <vt:lpstr>Why do We pay Taxes?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Cassie Vetter</cp:lastModifiedBy>
  <cp:revision>7</cp:revision>
  <dcterms:created xsi:type="dcterms:W3CDTF">2011-02-14T19:09:17Z</dcterms:created>
  <dcterms:modified xsi:type="dcterms:W3CDTF">2025-03-14T17:51:24Z</dcterms:modified>
</cp:coreProperties>
</file>